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Pacifico" panose="00000500000000000000" pitchFamily="2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ACF"/>
    <a:srgbClr val="F46CC3"/>
    <a:srgbClr val="B93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03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4bae62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4bae62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9a077521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9a077521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dd5d443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dd5d443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dd5d443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dd5d443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dd5d4435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dd5d4435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d5d443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dd5d443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dd5d443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dd5d443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dd5d4435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dd5d4435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d5d4435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dd5d4435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dd5d4435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dd5d4435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dd5d4435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dd5d4435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d5d443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dd5d443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dd5d443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dd5d443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dd5d4435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dd5d4435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dd5d4435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dd5d4435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dd5d4435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dd5d4435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4bae624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4bae624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4bae624b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4bae624b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4bae624b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4bae624b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our cities are located in high income areas!!</a:t>
            </a:r>
          </a:p>
        </p:txBody>
      </p:sp>
    </p:spTree>
    <p:extLst>
      <p:ext uri="{BB962C8B-B14F-4D97-AF65-F5344CB8AC3E}">
        <p14:creationId xmlns:p14="http://schemas.microsoft.com/office/powerpoint/2010/main" val="344323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4bae624b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4bae624b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9a077521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9a077521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9a077521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9a077521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illow.com/boston-ma/home-values/" TargetMode="External"/><Relationship Id="rId3" Type="http://schemas.openxmlformats.org/officeDocument/2006/relationships/hyperlink" Target="http://insideairbnb.com/get-the-data.html" TargetMode="External"/><Relationship Id="rId7" Type="http://schemas.openxmlformats.org/officeDocument/2006/relationships/hyperlink" Target="https://www.zillow.com/austin-tx/home-valu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zillow.com/asheville-nc/home-values/" TargetMode="External"/><Relationship Id="rId5" Type="http://schemas.openxmlformats.org/officeDocument/2006/relationships/hyperlink" Target="https://www.zillow.com/new-orleans-la/home-values/" TargetMode="External"/><Relationship Id="rId4" Type="http://schemas.openxmlformats.org/officeDocument/2006/relationships/hyperlink" Target="https://www.zillow.com/new-york-ny/home-value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illow.com/san-francisco-ca/home-values/" TargetMode="External"/><Relationship Id="rId3" Type="http://schemas.openxmlformats.org/officeDocument/2006/relationships/hyperlink" Target="https://www.zillow.com/chicago-il/home-values/" TargetMode="External"/><Relationship Id="rId7" Type="http://schemas.openxmlformats.org/officeDocument/2006/relationships/hyperlink" Target="https://www.zillow.com/portland-or/home-value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zillow.com/nashville-tn/home-values/" TargetMode="External"/><Relationship Id="rId5" Type="http://schemas.openxmlformats.org/officeDocument/2006/relationships/hyperlink" Target="https://www.zillow.com/los-angeles-ca/home-values/" TargetMode="External"/><Relationship Id="rId4" Type="http://schemas.openxmlformats.org/officeDocument/2006/relationships/hyperlink" Target="https://www.zillow.com/denver-co/home-values/" TargetMode="External"/><Relationship Id="rId9" Type="http://schemas.openxmlformats.org/officeDocument/2006/relationships/hyperlink" Target="https://www.zillow.com/seattle-wa/home-values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umper.com/rent-research/los-angeles-ca" TargetMode="External"/><Relationship Id="rId3" Type="http://schemas.openxmlformats.org/officeDocument/2006/relationships/hyperlink" Target="https://www.zumper.com/rent-research/austin-tx" TargetMode="External"/><Relationship Id="rId7" Type="http://schemas.openxmlformats.org/officeDocument/2006/relationships/hyperlink" Target="https://www.zumper.com/rent-research/denver-c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zumper.com/rent-research/chicago-il" TargetMode="External"/><Relationship Id="rId5" Type="http://schemas.openxmlformats.org/officeDocument/2006/relationships/hyperlink" Target="https://www.zumper.com/rent-research/boston-ma" TargetMode="External"/><Relationship Id="rId4" Type="http://schemas.openxmlformats.org/officeDocument/2006/relationships/hyperlink" Target="https://www.zumper.com/rent-research/asheville-nc" TargetMode="External"/><Relationship Id="rId9" Type="http://schemas.openxmlformats.org/officeDocument/2006/relationships/hyperlink" Target="https://www.zumper.com/rent-research/nashville-t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umper.com/rent-research/new-york-ny" TargetMode="External"/><Relationship Id="rId7" Type="http://schemas.openxmlformats.org/officeDocument/2006/relationships/hyperlink" Target="https://www.zumper.com/rent-research/seattle-w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zumper.com/rent-research/san-francisco-ca" TargetMode="External"/><Relationship Id="rId5" Type="http://schemas.openxmlformats.org/officeDocument/2006/relationships/hyperlink" Target="https://www.zumper.com/rent-research/portland-or" TargetMode="External"/><Relationship Id="rId4" Type="http://schemas.openxmlformats.org/officeDocument/2006/relationships/hyperlink" Target="https://www.zumper.com/rent-research/new-orleans-l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Austin, Texas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lang="en" sz="1800">
                <a:solidFill>
                  <a:schemeClr val="dk1"/>
                </a:solidFill>
              </a:rPr>
              <a:t>$</a:t>
            </a:r>
            <a:r>
              <a:rPr lang="en" sz="1800" b="1">
                <a:solidFill>
                  <a:schemeClr val="dk1"/>
                </a:solidFill>
              </a:rPr>
              <a:t>655,862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lang="en" sz="1800" b="1"/>
              <a:t>:</a:t>
            </a:r>
            <a:r>
              <a:rPr lang="en" sz="1800" b="1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800" b="1">
                <a:solidFill>
                  <a:schemeClr val="dk1"/>
                </a:solidFill>
              </a:rPr>
              <a:t>$1,575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rgbClr val="FF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4CA02D-93A3-4388-B482-B4FDD8C3BE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5C13D-F7A2-42E4-A2DF-2847E6E5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898" y="729461"/>
            <a:ext cx="4204204" cy="3695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5019151" y="445025"/>
            <a:ext cx="38131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Boston, Massachusetts</a:t>
            </a:r>
            <a:endParaRPr dirty="0"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2"/>
          </p:nvPr>
        </p:nvSpPr>
        <p:spPr>
          <a:xfrm>
            <a:off x="5019150" y="1152475"/>
            <a:ext cx="38131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Real Estate: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House prices: </a:t>
            </a:r>
            <a:r>
              <a:rPr lang="en" sz="1800" b="1" dirty="0">
                <a:solidFill>
                  <a:schemeClr val="dk1"/>
                </a:solidFill>
              </a:rPr>
              <a:t>$718,756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1-bedroom rental</a:t>
            </a:r>
            <a:r>
              <a:rPr lang="en" sz="1800" b="1" dirty="0"/>
              <a:t>: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 </a:t>
            </a:r>
            <a:r>
              <a:rPr lang="en" sz="1800" b="1" dirty="0">
                <a:solidFill>
                  <a:schemeClr val="dk1"/>
                </a:solidFill>
              </a:rPr>
              <a:t>$2,650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7D38C-0929-4CE8-8862-BE6ECE58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7" y="685799"/>
            <a:ext cx="4835323" cy="40907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Chicago, Illinois</a:t>
            </a:r>
            <a:endParaRPr lang="en-US"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Estate:</a:t>
            </a:r>
            <a:endParaRPr/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House prices: </a:t>
            </a:r>
            <a:r>
              <a:rPr lang="en" b="1"/>
              <a:t>$309,268</a:t>
            </a:r>
            <a:endParaRPr b="1"/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1-bedroom rental</a:t>
            </a:r>
            <a:r>
              <a:rPr lang="en" b="1"/>
              <a:t>: </a:t>
            </a:r>
            <a:r>
              <a:rPr lang="en"/>
              <a:t> </a:t>
            </a:r>
            <a:r>
              <a:rPr lang="en" b="1"/>
              <a:t>$1,595</a:t>
            </a:r>
            <a:endParaRPr b="1"/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9BE0C-389C-4B2D-860A-8B2B96F5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66" y="174594"/>
            <a:ext cx="4479529" cy="47745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Denver, Colorado</a:t>
            </a:r>
            <a:endParaRPr dirty="0"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lang="en" sz="1800" b="1">
                <a:solidFill>
                  <a:schemeClr val="dk1"/>
                </a:solidFill>
              </a:rPr>
              <a:t>$608,955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lang="en" sz="1800" b="1"/>
              <a:t>:</a:t>
            </a:r>
            <a:r>
              <a:rPr lang="en" sz="1800" b="1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800" b="1">
                <a:solidFill>
                  <a:schemeClr val="dk1"/>
                </a:solidFill>
              </a:rPr>
              <a:t>$1,750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D3A02-042F-48C4-A3B5-562DBD37A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" y="1136145"/>
            <a:ext cx="4671730" cy="35623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331469" y="456884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Angeles, California</a:t>
            </a:r>
            <a:endParaRPr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2"/>
          </p:nvPr>
        </p:nvSpPr>
        <p:spPr>
          <a:xfrm>
            <a:off x="331469" y="127021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Real Estate: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House prices: </a:t>
            </a:r>
            <a:r>
              <a:rPr lang="en" sz="1800" b="1" dirty="0">
                <a:solidFill>
                  <a:schemeClr val="dk1"/>
                </a:solidFill>
              </a:rPr>
              <a:t>$944,651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1-bedroom rental</a:t>
            </a:r>
            <a:r>
              <a:rPr lang="en" sz="1800" b="1" dirty="0"/>
              <a:t>: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 </a:t>
            </a:r>
            <a:r>
              <a:rPr lang="en" sz="1800" b="1" dirty="0">
                <a:solidFill>
                  <a:schemeClr val="dk1"/>
                </a:solidFill>
              </a:rPr>
              <a:t>$2,318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AA2CB-44BA-4EEB-8911-01D3F39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67" y="165433"/>
            <a:ext cx="3910264" cy="48126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4920916" y="445025"/>
            <a:ext cx="39113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Nasheville, Tennessee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lang="en" sz="1800" b="1">
                <a:solidFill>
                  <a:schemeClr val="dk1"/>
                </a:solidFill>
              </a:rPr>
              <a:t>$420,533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lang="en" sz="1800" b="1"/>
              <a:t>:</a:t>
            </a:r>
            <a:r>
              <a:rPr lang="en" sz="1800" b="1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800" b="1">
                <a:solidFill>
                  <a:schemeClr val="dk1"/>
                </a:solidFill>
              </a:rPr>
              <a:t>$1,692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637AF-634D-4F86-81E7-13F8DFC1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7" y="731375"/>
            <a:ext cx="4694803" cy="38663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York City, New York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2"/>
          </p:nvPr>
        </p:nvSpPr>
        <p:spPr>
          <a:xfrm>
            <a:off x="311700" y="11351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Real Estate: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House prices: </a:t>
            </a:r>
            <a:r>
              <a:rPr lang="en" sz="1800" b="1" dirty="0">
                <a:solidFill>
                  <a:schemeClr val="dk1"/>
                </a:solidFill>
              </a:rPr>
              <a:t>$746,354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1-bedroom rental</a:t>
            </a:r>
            <a:r>
              <a:rPr lang="en" sz="1800" b="1" dirty="0"/>
              <a:t>: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 </a:t>
            </a:r>
            <a:r>
              <a:rPr lang="en" sz="1800" b="1" dirty="0">
                <a:solidFill>
                  <a:schemeClr val="dk1"/>
                </a:solidFill>
              </a:rPr>
              <a:t>$3,295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9A60B-0B9C-4B3A-B9D2-36E1F377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713" y="203827"/>
            <a:ext cx="4766934" cy="47358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832398" y="445025"/>
            <a:ext cx="39999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Orleans, Louisiana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lang="en" sz="1800" b="1">
                <a:solidFill>
                  <a:schemeClr val="dk1"/>
                </a:solidFill>
              </a:rPr>
              <a:t>$272,125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1-bedroom rental</a:t>
            </a:r>
            <a:r>
              <a:rPr lang="en" sz="1800" b="1"/>
              <a:t>:</a:t>
            </a:r>
            <a:r>
              <a:rPr lang="en" sz="1800" b="1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800" b="1">
                <a:solidFill>
                  <a:schemeClr val="dk1"/>
                </a:solidFill>
              </a:rPr>
              <a:t>$1,450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10648-9DF8-4F18-BED1-62CD9964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4" y="863550"/>
            <a:ext cx="4503436" cy="341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Portland, Oregon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2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Real Estate: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House prices: </a:t>
            </a:r>
            <a:r>
              <a:rPr lang="en" sz="1800" b="1" dirty="0">
                <a:solidFill>
                  <a:schemeClr val="dk1"/>
                </a:solidFill>
              </a:rPr>
              <a:t>$574,291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1-bedroom rental</a:t>
            </a:r>
            <a:r>
              <a:rPr lang="en" sz="1800" b="1" dirty="0"/>
              <a:t>: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 </a:t>
            </a:r>
            <a:r>
              <a:rPr lang="en" sz="1800" b="1" dirty="0">
                <a:solidFill>
                  <a:schemeClr val="dk1"/>
                </a:solidFill>
              </a:rPr>
              <a:t>$1,495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56278-6972-4C44-95EF-0241E3688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10" r="21655"/>
          <a:stretch/>
        </p:blipFill>
        <p:spPr>
          <a:xfrm>
            <a:off x="4449685" y="1152475"/>
            <a:ext cx="4587152" cy="28628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San Francisco, California</a:t>
            </a:r>
            <a:endParaRPr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Estate: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House prices: </a:t>
            </a:r>
            <a:r>
              <a:rPr lang="en" sz="1800" b="1">
                <a:solidFill>
                  <a:schemeClr val="dk1"/>
                </a:solidFill>
              </a:rPr>
              <a:t>$1,579,001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1-bedroom rental</a:t>
            </a:r>
            <a:r>
              <a:rPr lang="en" sz="1800" b="1"/>
              <a:t>:</a:t>
            </a:r>
            <a:r>
              <a:rPr lang="en" sz="1800" b="1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800" b="1">
                <a:solidFill>
                  <a:schemeClr val="dk1"/>
                </a:solidFill>
              </a:rPr>
              <a:t>$2,929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9871D-D50A-44C3-83F2-E75CA2A5D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2" y="1017725"/>
            <a:ext cx="4537940" cy="27284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00" y="0"/>
            <a:ext cx="4428300" cy="25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700" y="2546900"/>
            <a:ext cx="44283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559863" y="558953"/>
            <a:ext cx="2808000" cy="75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SzPts val="1100"/>
            </a:pPr>
            <a:r>
              <a:rPr lang="en-US" sz="4000" b="1" u="sng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Pacifico"/>
                <a:ea typeface="Pacifico"/>
                <a:cs typeface="Pacifico"/>
                <a:sym typeface="Pacifico"/>
              </a:rPr>
              <a:t>Members</a:t>
            </a:r>
            <a:endParaRPr lang="en-US" b="1" u="sng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7557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3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Pacifico"/>
                <a:ea typeface="Pacifico"/>
                <a:cs typeface="Pacifico"/>
                <a:sym typeface="Pacifico"/>
              </a:rPr>
              <a:t>Reina</a:t>
            </a:r>
            <a:endParaRPr sz="2700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6F161F1B-9EF2-4834-922D-3DD65B9730C1}"/>
              </a:ext>
            </a:extLst>
          </p:cNvPr>
          <p:cNvSpPr txBox="1">
            <a:spLocks/>
          </p:cNvSpPr>
          <p:nvPr/>
        </p:nvSpPr>
        <p:spPr>
          <a:xfrm>
            <a:off x="311700" y="210834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 dirty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  <a:latin typeface="Pacifico"/>
                <a:ea typeface="Pacifico"/>
                <a:cs typeface="Pacifico"/>
                <a:sym typeface="Pacifico"/>
              </a:rPr>
              <a:t>Evelyn</a:t>
            </a: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1C9F2A3F-5964-4189-B878-82A555D133A9}"/>
              </a:ext>
            </a:extLst>
          </p:cNvPr>
          <p:cNvSpPr txBox="1">
            <a:spLocks/>
          </p:cNvSpPr>
          <p:nvPr/>
        </p:nvSpPr>
        <p:spPr>
          <a:xfrm>
            <a:off x="475642" y="2827089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 dirty="0" err="1">
                <a:ln>
                  <a:solidFill>
                    <a:srgbClr val="B93AB9"/>
                  </a:solidFill>
                </a:ln>
                <a:solidFill>
                  <a:schemeClr val="bg1"/>
                </a:solidFill>
                <a:latin typeface="Pacifico"/>
                <a:ea typeface="Pacifico"/>
                <a:cs typeface="Pacifico"/>
                <a:sym typeface="Pacifico"/>
              </a:rPr>
              <a:t>Racquel</a:t>
            </a:r>
            <a:r>
              <a:rPr lang="en-US" sz="4300" dirty="0">
                <a:ln>
                  <a:solidFill>
                    <a:srgbClr val="B93AB9"/>
                  </a:solidFill>
                </a:ln>
                <a:solidFill>
                  <a:schemeClr val="bg1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B453E1FA-B43A-4FB0-9010-B423C5895D2B}"/>
              </a:ext>
            </a:extLst>
          </p:cNvPr>
          <p:cNvSpPr txBox="1">
            <a:spLocks/>
          </p:cNvSpPr>
          <p:nvPr/>
        </p:nvSpPr>
        <p:spPr>
          <a:xfrm>
            <a:off x="311700" y="3582789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  <a:latin typeface="Pacifico"/>
                <a:ea typeface="Pacifico"/>
                <a:cs typeface="Pacifico"/>
                <a:sym typeface="Pacifico"/>
              </a:rPr>
              <a:t>Elena</a:t>
            </a:r>
            <a:endParaRPr lang="en-US" sz="2700" dirty="0">
              <a:ln>
                <a:solidFill>
                  <a:srgbClr val="92D050"/>
                </a:solidFill>
              </a:ln>
              <a:solidFill>
                <a:schemeClr val="bg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2" presetClass="entr" presetSubtype="3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Seattle, Washington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2"/>
          </p:nvPr>
        </p:nvSpPr>
        <p:spPr>
          <a:xfrm>
            <a:off x="311700" y="1123108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Real Estate: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House prices: </a:t>
            </a:r>
            <a:r>
              <a:rPr lang="en" sz="1800" b="1" dirty="0">
                <a:solidFill>
                  <a:schemeClr val="dk1"/>
                </a:solidFill>
              </a:rPr>
              <a:t>$932,382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1-bedroom rental</a:t>
            </a:r>
            <a:r>
              <a:rPr lang="en" sz="1800" b="1" dirty="0"/>
              <a:t>: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 </a:t>
            </a:r>
            <a:r>
              <a:rPr lang="en" sz="1800" b="1" dirty="0">
                <a:solidFill>
                  <a:schemeClr val="dk1"/>
                </a:solidFill>
              </a:rPr>
              <a:t>$1,895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E751E-43D7-4DDF-9087-3B977C2F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00" y="225928"/>
            <a:ext cx="4146600" cy="46916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data set was retrieved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http://insideairbnb.com/get-the-data.html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Real Estate prices: last visited march 20, 2022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https://www.zillow.com/new-york-ny/home-values/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https://www.zillow.com/new-orleans-la/home-values/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https://www.zillow.com/asheville-nc/home-values/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https://www.zillow.com/austin-tx/home-values/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https://www.zillow.com/boston-ma/home-values/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https://www.zillow.com/chicago-il/home-values/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https://www.zillow.com/denver-co/home-values/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https://www.zillow.com/los-angeles-ca/home-values/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https://www.zillow.com/nashville-tn/home-values/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https://www.zillow.com/portland-or/home-values/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https://www.zillow.com/san-francisco-ca/home-values/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https://www.zillow.com/seattle-wa/home-values/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Rentals: last visited march 20, 2022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https://www.zumper.com/rent-research/austin-tx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https://www.zumper.com/rent-research/asheville-nc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https://www.zumper.com/rent-research/boston-ma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https://www.zumper.com/rent-research/chicago-il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https://www.zumper.com/rent-research/denver-co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https://www.zumper.com/rent-research/los-angeles-ca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https://www.zumper.com/rent-research/nashville-tn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https://www.zumper.com/rent-research/new-york-ny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https://www.zumper.com/rent-research/new-orleans-la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https://www.zumper.com/rent-research/portland-or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https://www.zumper.com/rent-research/san-francisco-ca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https://www.zumper.com/rent-research/seattle-wa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860758" y="2719138"/>
            <a:ext cx="3994484" cy="2322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FF"/>
                </a:solidFill>
              </a:rPr>
              <a:t>Reina</a:t>
            </a:r>
            <a:endParaRPr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FF"/>
                </a:solidFill>
              </a:rPr>
              <a:t>Associates in Business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FF"/>
                </a:solidFill>
              </a:rPr>
              <a:t>Currently in Customer/Tech Support</a:t>
            </a:r>
            <a:endParaRPr lang="en-US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>
                <a:solidFill>
                  <a:srgbClr val="0000FF"/>
                </a:solidFill>
              </a:rPr>
              <a:t>Has taken coding classes before and is learning data science to advance her tech career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152118" y="33087"/>
            <a:ext cx="3999900" cy="2273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1895"/>
                </a:solidFill>
              </a:rPr>
              <a:t>Evelyn</a:t>
            </a:r>
            <a:endParaRPr sz="1800" b="1" dirty="0">
              <a:solidFill>
                <a:srgbClr val="FF189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1895"/>
                </a:solidFill>
                <a:highlight>
                  <a:schemeClr val="lt1"/>
                </a:highlight>
              </a:rPr>
              <a:t>Bachelor’s in Accounting</a:t>
            </a:r>
            <a:endParaRPr b="1" dirty="0">
              <a:solidFill>
                <a:srgbClr val="FF1895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1895"/>
                </a:solidFill>
                <a:highlight>
                  <a:schemeClr val="lt1"/>
                </a:highlight>
              </a:rPr>
              <a:t>Wants to learn data science to enhance and advance my career</a:t>
            </a:r>
            <a:endParaRPr b="1" dirty="0">
              <a:solidFill>
                <a:srgbClr val="FF1895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rgbClr val="FF1895"/>
                </a:solidFill>
                <a:highlight>
                  <a:schemeClr val="lt1"/>
                </a:highlight>
              </a:rPr>
              <a:t>Currently in banking</a:t>
            </a:r>
            <a:endParaRPr sz="1800" b="1" dirty="0">
              <a:solidFill>
                <a:srgbClr val="FF1895"/>
              </a:solidFill>
              <a:highlight>
                <a:schemeClr val="lt1"/>
              </a:highlight>
            </a:endParaRPr>
          </a:p>
        </p:txBody>
      </p:sp>
      <p:pic>
        <p:nvPicPr>
          <p:cNvPr id="1026" name="Picture 2" descr="What is modern technology? - Quora">
            <a:extLst>
              <a:ext uri="{FF2B5EF4-FFF2-40B4-BE49-F238E27FC236}">
                <a16:creationId xmlns:a16="http://schemas.microsoft.com/office/drawing/2014/main" id="{9069D4D4-901E-4830-B066-D08E6E266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05" y="0"/>
            <a:ext cx="45600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 banking — lessons, challenges and paths forward for new banking  services">
            <a:extLst>
              <a:ext uri="{FF2B5EF4-FFF2-40B4-BE49-F238E27FC236}">
                <a16:creationId xmlns:a16="http://schemas.microsoft.com/office/drawing/2014/main" id="{4D1152A1-43DF-497C-BFFC-77F9EF9A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6259"/>
            <a:ext cx="4552305" cy="303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B5B91-0402-4027-84BB-9402CBAFC609}"/>
              </a:ext>
            </a:extLst>
          </p:cNvPr>
          <p:cNvSpPr txBox="1"/>
          <p:nvPr/>
        </p:nvSpPr>
        <p:spPr>
          <a:xfrm>
            <a:off x="3416968" y="4463716"/>
            <a:ext cx="986590" cy="433137"/>
          </a:xfrm>
          <a:prstGeom prst="rect">
            <a:avLst/>
          </a:prstGeom>
          <a:solidFill>
            <a:srgbClr val="2B9AC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  <p:bldP spid="6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372979"/>
            <a:ext cx="3999900" cy="2418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FFDD"/>
                </a:solidFill>
              </a:rPr>
              <a:t>Racquel</a:t>
            </a:r>
            <a:endParaRPr b="1" dirty="0">
              <a:solidFill>
                <a:srgbClr val="00FFDD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b="1" dirty="0">
                <a:solidFill>
                  <a:srgbClr val="00FFDD"/>
                </a:solidFill>
              </a:rPr>
              <a:t>Currently Dog groomer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FFDD"/>
                </a:solidFill>
              </a:rPr>
              <a:t>Bachelor’s in Biology</a:t>
            </a:r>
            <a:endParaRPr b="1" dirty="0">
              <a:solidFill>
                <a:srgbClr val="00FFD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FFDD"/>
                </a:solidFill>
              </a:rPr>
              <a:t>Wants to learn data science to enhance her biology degree</a:t>
            </a:r>
            <a:endParaRPr b="1" dirty="0">
              <a:solidFill>
                <a:srgbClr val="00FFD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FFDD"/>
                </a:solidFill>
              </a:rPr>
              <a:t>Researching requirements for Biology Doctorate</a:t>
            </a:r>
            <a:endParaRPr b="1" dirty="0">
              <a:solidFill>
                <a:srgbClr val="00FFDD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832400" y="3031958"/>
            <a:ext cx="3999900" cy="1864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Elena</a:t>
            </a:r>
            <a:endParaRPr sz="16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Currently in Marketing</a:t>
            </a:r>
            <a:endParaRPr sz="16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Wants to learn data science to advance her position </a:t>
            </a:r>
            <a:endParaRPr sz="16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General Biology Series 1 of 4: Chemistry and Ecology - Next Level Homeschool">
            <a:extLst>
              <a:ext uri="{FF2B5EF4-FFF2-40B4-BE49-F238E27FC236}">
                <a16:creationId xmlns:a16="http://schemas.microsoft.com/office/drawing/2014/main" id="{23D642A5-44DD-4E1E-BEF6-CD8F1170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00" y="0"/>
            <a:ext cx="4311600" cy="29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rketing - Overview, Evolution, Types, Advertising">
            <a:extLst>
              <a:ext uri="{FF2B5EF4-FFF2-40B4-BE49-F238E27FC236}">
                <a16:creationId xmlns:a16="http://schemas.microsoft.com/office/drawing/2014/main" id="{9CCBF1CD-35C7-4CAB-B2D2-9C9A257D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5153"/>
            <a:ext cx="4572000" cy="24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uiExpand="1" build="p"/>
      <p:bldP spid="7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600" y="19750"/>
            <a:ext cx="29464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825" y="38800"/>
            <a:ext cx="2533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127" y="3430550"/>
            <a:ext cx="2605251" cy="171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7231" y="3333750"/>
            <a:ext cx="245677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8450" y="1884150"/>
            <a:ext cx="2495550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459925"/>
            <a:ext cx="4107575" cy="9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7375" y="28575"/>
            <a:ext cx="1742450" cy="23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07575" y="1848550"/>
            <a:ext cx="2533650" cy="15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07575" y="3439950"/>
            <a:ext cx="2605250" cy="1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3430550"/>
            <a:ext cx="1559200" cy="17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1857375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1449600"/>
            <a:ext cx="1857375" cy="10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9BA63-8574-4823-8D8F-996FC994D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"/>
          <a:stretch/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8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51975" y="1945100"/>
            <a:ext cx="795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Where to stay?</a:t>
            </a:r>
            <a:r>
              <a:rPr lang="en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-521350" y="4331375"/>
            <a:ext cx="577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0000"/>
                </a:solidFill>
              </a:rPr>
              <a:t>How to stay?</a:t>
            </a:r>
            <a:endParaRPr sz="3200">
              <a:solidFill>
                <a:srgbClr val="FF000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916275" y="4466400"/>
            <a:ext cx="577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What to pay?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22510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Airbnb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2758699" y="322296"/>
            <a:ext cx="6073602" cy="2613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August 2008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Brian Chesky in San Francisco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Used for vacation rentals, tourism activities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 </a:t>
            </a:r>
            <a:endParaRPr sz="1050" dirty="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585DC-C991-455F-821F-64AB289AD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"/>
          <a:stretch/>
        </p:blipFill>
        <p:spPr>
          <a:xfrm>
            <a:off x="988935" y="1540043"/>
            <a:ext cx="6406148" cy="36034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4740442" y="445025"/>
            <a:ext cx="4091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Asheville, North Carolina</a:t>
            </a:r>
            <a:endParaRPr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2"/>
          </p:nvPr>
        </p:nvSpPr>
        <p:spPr>
          <a:xfrm>
            <a:off x="4832402" y="1017724"/>
            <a:ext cx="3999900" cy="2865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Real Estate: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House prices: </a:t>
            </a:r>
            <a:r>
              <a:rPr lang="en" sz="1800" b="1" dirty="0">
                <a:solidFill>
                  <a:schemeClr val="dk1"/>
                </a:solidFill>
              </a:rPr>
              <a:t>$403,390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/>
              <a:t>1-bedroom rental</a:t>
            </a:r>
            <a:r>
              <a:rPr lang="en" sz="1800" b="1" dirty="0"/>
              <a:t>: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 </a:t>
            </a:r>
            <a:r>
              <a:rPr lang="en" sz="1800" b="1" dirty="0">
                <a:solidFill>
                  <a:schemeClr val="dk1"/>
                </a:solidFill>
              </a:rPr>
              <a:t>$1,369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71C82-DB5B-40E2-A6D6-074C9D3C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34" y="215211"/>
            <a:ext cx="4215825" cy="47130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633</Words>
  <Application>Microsoft Office PowerPoint</Application>
  <PresentationFormat>On-screen Show (16:9)</PresentationFormat>
  <Paragraphs>111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Roboto</vt:lpstr>
      <vt:lpstr>Pacifico</vt:lpstr>
      <vt:lpstr>Simple Dark</vt:lpstr>
      <vt:lpstr>PowerPoint Presentation</vt:lpstr>
      <vt:lpstr>Members</vt:lpstr>
      <vt:lpstr>PowerPoint Presentation</vt:lpstr>
      <vt:lpstr>PowerPoint Presentation</vt:lpstr>
      <vt:lpstr>PowerPoint Presentation</vt:lpstr>
      <vt:lpstr>PowerPoint Presentation</vt:lpstr>
      <vt:lpstr>Where to stay? </vt:lpstr>
      <vt:lpstr>Airbnb</vt:lpstr>
      <vt:lpstr>Asheville, North Carolina</vt:lpstr>
      <vt:lpstr>Austin, Texas</vt:lpstr>
      <vt:lpstr>Boston, Massachusetts</vt:lpstr>
      <vt:lpstr>Chicago, Illinois</vt:lpstr>
      <vt:lpstr>Denver, Colorado</vt:lpstr>
      <vt:lpstr>Los Angeles, California</vt:lpstr>
      <vt:lpstr>Nasheville, Tennessee</vt:lpstr>
      <vt:lpstr>New York City, New York</vt:lpstr>
      <vt:lpstr>New Orleans, Louisiana</vt:lpstr>
      <vt:lpstr>Portland, Oregon</vt:lpstr>
      <vt:lpstr>San Francisco, California</vt:lpstr>
      <vt:lpstr>Seattle, Washington</vt:lpstr>
      <vt:lpstr>Resources</vt:lpstr>
      <vt:lpstr>Resources</vt:lpstr>
      <vt:lpstr>Resources 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Reina Vanchaik</cp:lastModifiedBy>
  <cp:revision>2</cp:revision>
  <dcterms:modified xsi:type="dcterms:W3CDTF">2022-03-23T22:55:04Z</dcterms:modified>
</cp:coreProperties>
</file>